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71" r:id="rId7"/>
    <p:sldId id="263" r:id="rId8"/>
    <p:sldId id="264" r:id="rId9"/>
    <p:sldId id="265" r:id="rId10"/>
    <p:sldId id="266" r:id="rId11"/>
    <p:sldId id="267"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p:restoredLeft sz="34559" autoAdjust="0"/>
    <p:restoredTop sz="86420" autoAdjust="0"/>
  </p:normalViewPr>
  <p:slideViewPr>
    <p:cSldViewPr>
      <p:cViewPr varScale="1">
        <p:scale>
          <a:sx n="60" d="100"/>
          <a:sy n="60" d="100"/>
        </p:scale>
        <p:origin x="-798" y="-84"/>
      </p:cViewPr>
      <p:guideLst>
        <p:guide orient="horz" pos="2160"/>
        <p:guide pos="2880"/>
      </p:guideLst>
    </p:cSldViewPr>
  </p:slideViewPr>
  <p:outlineViewPr>
    <p:cViewPr>
      <p:scale>
        <a:sx n="33" d="100"/>
        <a:sy n="33" d="100"/>
      </p:scale>
      <p:origin x="0" y="1367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134917C-888F-49CE-B2B4-184BF429AB61}" type="datetimeFigureOut">
              <a:rPr lang="ru-RU" smtClean="0"/>
              <a:t>01.05.2020</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4B3F9F19-DB95-4553-BB56-6BDB455964D5}"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134917C-888F-49CE-B2B4-184BF429AB61}" type="datetimeFigureOut">
              <a:rPr lang="ru-RU" smtClean="0"/>
              <a:t>01.05.2020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3F9F19-DB95-4553-BB56-6BDB455964D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134917C-888F-49CE-B2B4-184BF429AB61}" type="datetimeFigureOut">
              <a:rPr lang="ru-RU" smtClean="0"/>
              <a:t>01.05.2020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3F9F19-DB95-4553-BB56-6BDB455964D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134917C-888F-49CE-B2B4-184BF429AB61}" type="datetimeFigureOut">
              <a:rPr lang="ru-RU" smtClean="0"/>
              <a:t>01.05.2020</a:t>
            </a:fld>
            <a:endParaRPr lang="ru-RU"/>
          </a:p>
        </p:txBody>
      </p:sp>
      <p:sp>
        <p:nvSpPr>
          <p:cNvPr id="9" name="Номер слайда 8"/>
          <p:cNvSpPr>
            <a:spLocks noGrp="1"/>
          </p:cNvSpPr>
          <p:nvPr>
            <p:ph type="sldNum" sz="quarter" idx="15"/>
          </p:nvPr>
        </p:nvSpPr>
        <p:spPr/>
        <p:txBody>
          <a:bodyPr rtlCol="0"/>
          <a:lstStyle/>
          <a:p>
            <a:fld id="{4B3F9F19-DB95-4553-BB56-6BDB455964D5}"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134917C-888F-49CE-B2B4-184BF429AB61}" type="datetimeFigureOut">
              <a:rPr lang="ru-RU" smtClean="0"/>
              <a:t>01.05.2020</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4B3F9F19-DB95-4553-BB56-6BDB455964D5}"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134917C-888F-49CE-B2B4-184BF429AB61}" type="datetimeFigureOut">
              <a:rPr lang="ru-RU" smtClean="0"/>
              <a:t>01.05.2020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3F9F19-DB95-4553-BB56-6BDB455964D5}" type="slidenum">
              <a:rPr lang="ru-RU" smtClean="0"/>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134917C-888F-49CE-B2B4-184BF429AB61}" type="datetimeFigureOut">
              <a:rPr lang="ru-RU" smtClean="0"/>
              <a:t>01.05.2020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B3F9F19-DB95-4553-BB56-6BDB455964D5}" type="slidenum">
              <a:rPr lang="ru-RU" smtClean="0"/>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134917C-888F-49CE-B2B4-184BF429AB61}" type="datetimeFigureOut">
              <a:rPr lang="ru-RU" smtClean="0"/>
              <a:t>01.05.2020</a:t>
            </a:fld>
            <a:endParaRPr lang="ru-RU"/>
          </a:p>
        </p:txBody>
      </p:sp>
      <p:sp>
        <p:nvSpPr>
          <p:cNvPr id="7" name="Номер слайда 6"/>
          <p:cNvSpPr>
            <a:spLocks noGrp="1"/>
          </p:cNvSpPr>
          <p:nvPr>
            <p:ph type="sldNum" sz="quarter" idx="11"/>
          </p:nvPr>
        </p:nvSpPr>
        <p:spPr/>
        <p:txBody>
          <a:bodyPr rtlCol="0"/>
          <a:lstStyle/>
          <a:p>
            <a:fld id="{4B3F9F19-DB95-4553-BB56-6BDB455964D5}"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134917C-888F-49CE-B2B4-184BF429AB61}" type="datetimeFigureOut">
              <a:rPr lang="ru-RU" smtClean="0"/>
              <a:t>01.05.2020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B3F9F19-DB95-4553-BB56-6BDB455964D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134917C-888F-49CE-B2B4-184BF429AB61}" type="datetimeFigureOut">
              <a:rPr lang="ru-RU" smtClean="0"/>
              <a:t>01.05.2020</a:t>
            </a:fld>
            <a:endParaRPr lang="ru-RU"/>
          </a:p>
        </p:txBody>
      </p:sp>
      <p:sp>
        <p:nvSpPr>
          <p:cNvPr id="22" name="Номер слайда 21"/>
          <p:cNvSpPr>
            <a:spLocks noGrp="1"/>
          </p:cNvSpPr>
          <p:nvPr>
            <p:ph type="sldNum" sz="quarter" idx="15"/>
          </p:nvPr>
        </p:nvSpPr>
        <p:spPr/>
        <p:txBody>
          <a:bodyPr rtlCol="0"/>
          <a:lstStyle/>
          <a:p>
            <a:fld id="{4B3F9F19-DB95-4553-BB56-6BDB455964D5}"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134917C-888F-49CE-B2B4-184BF429AB61}" type="datetimeFigureOut">
              <a:rPr lang="ru-RU" smtClean="0"/>
              <a:t>01.05.2020</a:t>
            </a:fld>
            <a:endParaRPr lang="ru-RU"/>
          </a:p>
        </p:txBody>
      </p:sp>
      <p:sp>
        <p:nvSpPr>
          <p:cNvPr id="18" name="Номер слайда 17"/>
          <p:cNvSpPr>
            <a:spLocks noGrp="1"/>
          </p:cNvSpPr>
          <p:nvPr>
            <p:ph type="sldNum" sz="quarter" idx="11"/>
          </p:nvPr>
        </p:nvSpPr>
        <p:spPr/>
        <p:txBody>
          <a:bodyPr rtlCol="0"/>
          <a:lstStyle/>
          <a:p>
            <a:fld id="{4B3F9F19-DB95-4553-BB56-6BDB455964D5}"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134917C-888F-49CE-B2B4-184BF429AB61}" type="datetimeFigureOut">
              <a:rPr lang="ru-RU" smtClean="0"/>
              <a:t>01.05.2020</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B3F9F19-DB95-4553-BB56-6BDB455964D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nfourok.ru/tvorcheskaya-rabota-optimizaciya-detskoroditelskih-otnosheniy-1141283.html" TargetMode="External"/><Relationship Id="rId2" Type="http://schemas.openxmlformats.org/officeDocument/2006/relationships/hyperlink" Target="https://yandex.ru/images/search?text=%D1%88%D0%BA%D0%BE%D0%BB%D1%8C%D0%BD%D0%B8%D0%BA%20%D0%BE%D0%B1%D1%89%D0%B0%D0%B5%D1%82%D1%81%D1%8F%20&amp;from=tabbar" TargetMode="External"/><Relationship Id="rId1" Type="http://schemas.openxmlformats.org/officeDocument/2006/relationships/slideLayout" Target="../slideLayouts/slideLayout2.xml"/><Relationship Id="rId5" Type="http://schemas.openxmlformats.org/officeDocument/2006/relationships/hyperlink" Target="2Fpsychiatry-512.png" TargetMode="External"/><Relationship Id="rId4" Type="http://schemas.openxmlformats.org/officeDocument/2006/relationships/hyperlink" Target="https://urok.1sept.ru/%D1%81%D1%82%D0%B0%D1%82%D1%8C%D0%B8/53782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642918"/>
            <a:ext cx="7851648" cy="1785950"/>
          </a:xfrm>
        </p:spPr>
        <p:txBody>
          <a:bodyPr>
            <a:noAutofit/>
          </a:bodyPr>
          <a:lstStyle/>
          <a:p>
            <a:pPr algn="ctr"/>
            <a:r>
              <a:rPr lang="ru-RU" sz="4400" dirty="0" smtClean="0">
                <a:latin typeface="Times New Roman" pitchFamily="18" charset="0"/>
                <a:cs typeface="Times New Roman" pitchFamily="18" charset="0"/>
              </a:rPr>
              <a:t>«Секреты родительского мастерства!»</a:t>
            </a:r>
            <a:endParaRPr lang="ru-RU" sz="44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533400" y="3228536"/>
            <a:ext cx="7854696" cy="1200596"/>
          </a:xfrm>
        </p:spPr>
        <p:txBody>
          <a:bodyPr>
            <a:normAutofit/>
          </a:bodyPr>
          <a:lstStyle/>
          <a:p>
            <a:pPr algn="ctr"/>
            <a:r>
              <a:rPr lang="ru-RU" sz="2800" i="1" dirty="0" smtClean="0">
                <a:solidFill>
                  <a:schemeClr val="tx1"/>
                </a:solidFill>
                <a:latin typeface="Times New Roman" pitchFamily="18" charset="0"/>
                <a:cs typeface="Times New Roman" pitchFamily="18" charset="0"/>
              </a:rPr>
              <a:t>Тема: Психологическая готовность к школьному обучению.</a:t>
            </a:r>
            <a:endParaRPr lang="ru-RU" sz="2800" i="1" dirty="0">
              <a:solidFill>
                <a:schemeClr val="tx1"/>
              </a:solidFill>
              <a:latin typeface="Times New Roman" pitchFamily="18" charset="0"/>
              <a:cs typeface="Times New Roman" pitchFamily="18" charset="0"/>
            </a:endParaRPr>
          </a:p>
        </p:txBody>
      </p:sp>
      <p:pic>
        <p:nvPicPr>
          <p:cNvPr id="4" name="Рисунок 3" descr="banner-enrollment-2000x536.jpg"/>
          <p:cNvPicPr>
            <a:picLocks noChangeAspect="1"/>
          </p:cNvPicPr>
          <p:nvPr/>
        </p:nvPicPr>
        <p:blipFill>
          <a:blip r:embed="rId2"/>
          <a:stretch>
            <a:fillRect/>
          </a:stretch>
        </p:blipFill>
        <p:spPr>
          <a:xfrm>
            <a:off x="0" y="4857760"/>
            <a:ext cx="9144000" cy="20002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4" y="285728"/>
            <a:ext cx="8072494" cy="6357982"/>
          </a:xfrm>
        </p:spPr>
        <p:txBody>
          <a:bodyPr>
            <a:normAutofit fontScale="92500" lnSpcReduction="10000"/>
          </a:bodyPr>
          <a:lstStyle/>
          <a:p>
            <a:pPr algn="ctr">
              <a:buNone/>
            </a:pPr>
            <a:r>
              <a:rPr lang="ru-RU" sz="2800" dirty="0" smtClean="0">
                <a:latin typeface="Times New Roman" pitchFamily="18" charset="0"/>
                <a:cs typeface="Times New Roman" pitchFamily="18" charset="0"/>
              </a:rPr>
              <a:t>Итак, мы видим, готовность к обучению не может оцениваться лишь по тому умеет ли ребенок читать и писать. </a:t>
            </a:r>
            <a:endParaRPr lang="ru-RU" sz="2800" dirty="0" smtClean="0">
              <a:latin typeface="Times New Roman" pitchFamily="18" charset="0"/>
              <a:cs typeface="Times New Roman" pitchFamily="18" charset="0"/>
            </a:endParaRPr>
          </a:p>
          <a:p>
            <a:pPr algn="ctr">
              <a:buNone/>
            </a:pPr>
            <a:endParaRPr lang="ru-RU" sz="2800" dirty="0" smtClean="0">
              <a:latin typeface="Times New Roman" pitchFamily="18" charset="0"/>
              <a:cs typeface="Times New Roman" pitchFamily="18" charset="0"/>
            </a:endParaRPr>
          </a:p>
          <a:p>
            <a:pPr algn="ctr">
              <a:buNone/>
            </a:pPr>
            <a:r>
              <a:rPr lang="ru-RU" sz="2800" dirty="0" smtClean="0">
                <a:latin typeface="Times New Roman" pitchFamily="18" charset="0"/>
                <a:cs typeface="Times New Roman" pitchFamily="18" charset="0"/>
              </a:rPr>
              <a:t>Подготавливая </a:t>
            </a:r>
            <a:r>
              <a:rPr lang="ru-RU" sz="2800" dirty="0" smtClean="0">
                <a:latin typeface="Times New Roman" pitchFamily="18" charset="0"/>
                <a:cs typeface="Times New Roman" pitchFamily="18" charset="0"/>
              </a:rPr>
              <a:t>ребенка к школе необходимо его учить слушать, наблюдать, запоминать, перерабатывать информацию. </a:t>
            </a:r>
            <a:endParaRPr lang="ru-RU" sz="2800" dirty="0" smtClean="0">
              <a:latin typeface="Times New Roman" pitchFamily="18" charset="0"/>
              <a:cs typeface="Times New Roman" pitchFamily="18" charset="0"/>
            </a:endParaRPr>
          </a:p>
          <a:p>
            <a:pPr algn="ctr">
              <a:buNone/>
            </a:pPr>
            <a:r>
              <a:rPr lang="ru-RU" sz="2800" dirty="0" smtClean="0">
                <a:latin typeface="Times New Roman" pitchFamily="18" charset="0"/>
                <a:cs typeface="Times New Roman" pitchFamily="18" charset="0"/>
              </a:rPr>
              <a:t>Кроме </a:t>
            </a:r>
            <a:r>
              <a:rPr lang="ru-RU" sz="2800" dirty="0" smtClean="0">
                <a:latin typeface="Times New Roman" pitchFamily="18" charset="0"/>
                <a:cs typeface="Times New Roman" pitchFamily="18" charset="0"/>
              </a:rPr>
              <a:t>этого необходимо в ребенке развивать самостоятельность и ответственность. </a:t>
            </a:r>
            <a:endParaRPr lang="ru-RU" sz="2800" dirty="0" smtClean="0">
              <a:latin typeface="Times New Roman" pitchFamily="18" charset="0"/>
              <a:cs typeface="Times New Roman" pitchFamily="18" charset="0"/>
            </a:endParaRPr>
          </a:p>
          <a:p>
            <a:pPr algn="ctr">
              <a:buNone/>
            </a:pPr>
            <a:r>
              <a:rPr lang="ru-RU" sz="2800" dirty="0" smtClean="0">
                <a:latin typeface="Times New Roman" pitchFamily="18" charset="0"/>
                <a:cs typeface="Times New Roman" pitchFamily="18" charset="0"/>
              </a:rPr>
              <a:t>В </a:t>
            </a:r>
            <a:r>
              <a:rPr lang="ru-RU" sz="2800" dirty="0" smtClean="0">
                <a:latin typeface="Times New Roman" pitchFamily="18" charset="0"/>
                <a:cs typeface="Times New Roman" pitchFamily="18" charset="0"/>
              </a:rPr>
              <a:t>детском саду огромное внимание уделяется подготовке детей к школе, </a:t>
            </a:r>
            <a:r>
              <a:rPr lang="ru-RU" sz="2800" b="1" i="1" dirty="0" smtClean="0">
                <a:latin typeface="Times New Roman" pitchFamily="18" charset="0"/>
                <a:cs typeface="Times New Roman" pitchFamily="18" charset="0"/>
              </a:rPr>
              <a:t>но ваша помощь в развитии своего ребенка просто неоценима</a:t>
            </a:r>
            <a:r>
              <a:rPr lang="ru-RU" sz="2800"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pPr algn="ctr">
              <a:buNone/>
            </a:pPr>
            <a:r>
              <a:rPr lang="ru-RU" sz="2800" b="1" dirty="0" smtClean="0">
                <a:latin typeface="Times New Roman" pitchFamily="18" charset="0"/>
                <a:cs typeface="Times New Roman" pitchFamily="18" charset="0"/>
              </a:rPr>
              <a:t>Так </a:t>
            </a:r>
            <a:r>
              <a:rPr lang="ru-RU" sz="2800" b="1" dirty="0" smtClean="0">
                <a:latin typeface="Times New Roman" pitchFamily="18" charset="0"/>
                <a:cs typeface="Times New Roman" pitchFamily="18" charset="0"/>
              </a:rPr>
              <a:t>как ребенок в любом возрасте нуждается еще и в общении с близким человеком, внимании, любви.</a:t>
            </a:r>
          </a:p>
          <a:p>
            <a:pPr algn="ctr">
              <a:buNone/>
            </a:pP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357166"/>
            <a:ext cx="7467600" cy="3929090"/>
          </a:xfrm>
        </p:spPr>
        <p:txBody>
          <a:bodyPr>
            <a:normAutofit/>
          </a:bodyPr>
          <a:lstStyle/>
          <a:p>
            <a:pPr algn="ctr">
              <a:buNone/>
            </a:pPr>
            <a:endParaRPr lang="ru-RU" sz="4000" dirty="0" smtClean="0">
              <a:latin typeface="Times New Roman" pitchFamily="18" charset="0"/>
              <a:cs typeface="Times New Roman" pitchFamily="18" charset="0"/>
            </a:endParaRPr>
          </a:p>
          <a:p>
            <a:pPr algn="ctr">
              <a:buNone/>
            </a:pPr>
            <a:endParaRPr lang="ru-RU" sz="4000" dirty="0" smtClean="0">
              <a:latin typeface="Times New Roman" pitchFamily="18" charset="0"/>
              <a:cs typeface="Times New Roman" pitchFamily="18" charset="0"/>
            </a:endParaRPr>
          </a:p>
          <a:p>
            <a:pPr algn="ctr">
              <a:buNone/>
            </a:pPr>
            <a:endParaRPr lang="ru-RU" sz="4000" dirty="0" smtClean="0">
              <a:latin typeface="Times New Roman" pitchFamily="18" charset="0"/>
              <a:cs typeface="Times New Roman" pitchFamily="18" charset="0"/>
            </a:endParaRPr>
          </a:p>
          <a:p>
            <a:pPr algn="ctr">
              <a:buNone/>
            </a:pPr>
            <a:r>
              <a:rPr lang="ru-RU" sz="4000" dirty="0" smtClean="0">
                <a:latin typeface="Times New Roman" pitchFamily="18" charset="0"/>
                <a:cs typeface="Times New Roman" pitchFamily="18" charset="0"/>
              </a:rPr>
              <a:t>Благодарю за внимание!</a:t>
            </a:r>
            <a:endParaRPr lang="ru-RU" sz="4000" dirty="0">
              <a:latin typeface="Times New Roman" pitchFamily="18" charset="0"/>
              <a:cs typeface="Times New Roman" pitchFamily="18" charset="0"/>
            </a:endParaRPr>
          </a:p>
        </p:txBody>
      </p:sp>
      <p:pic>
        <p:nvPicPr>
          <p:cNvPr id="4" name="Рисунок 3" descr="1488176455233_default.jpg"/>
          <p:cNvPicPr>
            <a:picLocks noChangeAspect="1"/>
          </p:cNvPicPr>
          <p:nvPr/>
        </p:nvPicPr>
        <p:blipFill>
          <a:blip r:embed="rId2"/>
          <a:stretch>
            <a:fillRect/>
          </a:stretch>
        </p:blipFill>
        <p:spPr>
          <a:xfrm>
            <a:off x="285720" y="285728"/>
            <a:ext cx="3286759" cy="2192268"/>
          </a:xfrm>
          <a:prstGeom prst="rect">
            <a:avLst/>
          </a:prstGeom>
        </p:spPr>
      </p:pic>
      <p:pic>
        <p:nvPicPr>
          <p:cNvPr id="5" name="Рисунок 4" descr="banner-enrollment-2000x536.jpg"/>
          <p:cNvPicPr>
            <a:picLocks noChangeAspect="1"/>
          </p:cNvPicPr>
          <p:nvPr/>
        </p:nvPicPr>
        <p:blipFill>
          <a:blip r:embed="rId3"/>
          <a:stretch>
            <a:fillRect/>
          </a:stretch>
        </p:blipFill>
        <p:spPr>
          <a:xfrm>
            <a:off x="0" y="4407408"/>
            <a:ext cx="9144000" cy="245059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Ресурсы .</a:t>
            </a:r>
            <a:endParaRPr lang="ru-RU" dirty="0"/>
          </a:p>
        </p:txBody>
      </p:sp>
      <p:sp>
        <p:nvSpPr>
          <p:cNvPr id="3" name="Содержимое 2"/>
          <p:cNvSpPr>
            <a:spLocks noGrp="1"/>
          </p:cNvSpPr>
          <p:nvPr>
            <p:ph sz="quarter" idx="1"/>
          </p:nvPr>
        </p:nvSpPr>
        <p:spPr/>
        <p:txBody>
          <a:bodyPr>
            <a:normAutofit/>
          </a:bodyPr>
          <a:lstStyle/>
          <a:p>
            <a:r>
              <a:rPr lang="en-US" dirty="0" smtClean="0">
                <a:hlinkClick r:id="rId2"/>
              </a:rPr>
              <a:t>https://yandex.ru/images/search?text=%</a:t>
            </a:r>
            <a:r>
              <a:rPr lang="en-US" dirty="0" smtClean="0">
                <a:hlinkClick r:id="rId2"/>
              </a:rPr>
              <a:t>D1%88%D0%BA%D0%BE%D0%BB%D1%8C%D0%BD%D0%B8%D0%BA%20%D0%BE%D0%B1%D1%89%D0%B0%D0%B5%D1%82%D1%81%D1%8F%20&amp;from=tabbar</a:t>
            </a:r>
            <a:endParaRPr lang="ru-RU" dirty="0" smtClean="0"/>
          </a:p>
          <a:p>
            <a:r>
              <a:rPr lang="en-US" dirty="0" smtClean="0">
                <a:hlinkClick r:id="rId3"/>
              </a:rPr>
              <a:t>https://</a:t>
            </a:r>
            <a:r>
              <a:rPr lang="en-US" dirty="0" smtClean="0">
                <a:hlinkClick r:id="rId3"/>
              </a:rPr>
              <a:t>infourok.ru/tvorcheskaya-rabota-optimizaciya-detskoroditelskih-otnosheniy-1141283.html</a:t>
            </a:r>
            <a:endParaRPr lang="ru-RU" dirty="0" smtClean="0"/>
          </a:p>
          <a:p>
            <a:r>
              <a:rPr lang="en-US" dirty="0" smtClean="0">
                <a:hlinkClick r:id="rId4"/>
              </a:rPr>
              <a:t>https://urok.1sept.ru/%D1%81%D1%82%D0%B0%D1%82%D1%8C%D0%B8/537829</a:t>
            </a:r>
            <a:r>
              <a:rPr lang="en-US" dirty="0" smtClean="0">
                <a:hlinkClick r:id="rId4"/>
              </a:rPr>
              <a:t>/</a:t>
            </a:r>
            <a:endParaRPr lang="ru-RU" dirty="0" smtClean="0"/>
          </a:p>
          <a:p>
            <a:r>
              <a:rPr lang="en-US" dirty="0" smtClean="0">
                <a:hlinkClick r:id="rId5"/>
              </a:rPr>
              <a:t>2Fpsychiatry-512.png</a:t>
            </a:r>
            <a:endParaRPr lang="ru-RU" dirty="0" smtClean="0"/>
          </a:p>
          <a:p>
            <a:endParaRPr lang="ru-RU" dirty="0" smtClean="0"/>
          </a:p>
          <a:p>
            <a:endParaRPr lang="ru-RU" dirty="0" smtClean="0"/>
          </a:p>
          <a:p>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85728"/>
            <a:ext cx="4257676" cy="6188224"/>
          </a:xfrm>
        </p:spPr>
        <p:txBody>
          <a:bodyPr>
            <a:normAutofit/>
          </a:bodyPr>
          <a:lstStyle/>
          <a:p>
            <a:pPr algn="ctr">
              <a:buNone/>
            </a:pPr>
            <a:r>
              <a:rPr lang="ru-RU" b="1" i="1" dirty="0" smtClean="0">
                <a:latin typeface="Times New Roman" pitchFamily="18" charset="0"/>
                <a:cs typeface="Times New Roman" pitchFamily="18" charset="0"/>
              </a:rPr>
              <a:t>Уважаемые родители! </a:t>
            </a:r>
            <a:endParaRPr lang="ru-RU" b="1" i="1" dirty="0" smtClean="0">
              <a:latin typeface="Times New Roman" pitchFamily="18" charset="0"/>
              <a:cs typeface="Times New Roman" pitchFamily="18" charset="0"/>
            </a:endParaRPr>
          </a:p>
          <a:p>
            <a:pPr algn="ctr">
              <a:buNone/>
            </a:pPr>
            <a:r>
              <a:rPr lang="ru-RU" b="1" i="1" dirty="0" smtClean="0">
                <a:latin typeface="Times New Roman" pitchFamily="18" charset="0"/>
                <a:cs typeface="Times New Roman" pitchFamily="18" charset="0"/>
              </a:rPr>
              <a:t>Недалеко </a:t>
            </a:r>
            <a:r>
              <a:rPr lang="ru-RU" b="1" i="1" dirty="0" smtClean="0">
                <a:latin typeface="Times New Roman" pitchFamily="18" charset="0"/>
                <a:cs typeface="Times New Roman" pitchFamily="18" charset="0"/>
              </a:rPr>
              <a:t>то время, когда ваш любимый ребенок пойдет в школу</a:t>
            </a:r>
            <a:r>
              <a:rPr lang="ru-RU" b="1" i="1" dirty="0" smtClean="0">
                <a:latin typeface="Times New Roman" pitchFamily="18" charset="0"/>
                <a:cs typeface="Times New Roman" pitchFamily="18" charset="0"/>
              </a:rPr>
              <a:t>!</a:t>
            </a:r>
          </a:p>
          <a:p>
            <a:pPr>
              <a:buNone/>
            </a:pPr>
            <a:r>
              <a:rPr lang="ru-RU" b="1" i="1"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Что же он должен знать и уметь, как подготовлен к новому этапу его жизни?</a:t>
            </a:r>
            <a:br>
              <a:rPr lang="ru-RU" b="1" i="1" dirty="0" smtClean="0">
                <a:latin typeface="Times New Roman" pitchFamily="18" charset="0"/>
                <a:cs typeface="Times New Roman" pitchFamily="18" charset="0"/>
              </a:rPr>
            </a:br>
            <a:r>
              <a:rPr lang="ru-RU" b="1" i="1" dirty="0" smtClean="0">
                <a:latin typeface="Times New Roman" pitchFamily="18" charset="0"/>
                <a:cs typeface="Times New Roman" pitchFamily="18" charset="0"/>
              </a:rPr>
              <a:t/>
            </a:r>
            <a:br>
              <a:rPr lang="ru-RU" b="1" i="1" dirty="0" smtClean="0">
                <a:latin typeface="Times New Roman" pitchFamily="18" charset="0"/>
                <a:cs typeface="Times New Roman" pitchFamily="18" charset="0"/>
              </a:rPr>
            </a:br>
            <a:r>
              <a:rPr lang="ru-RU" dirty="0" smtClean="0"/>
              <a:t/>
            </a:r>
            <a:br>
              <a:rPr lang="ru-RU" dirty="0" smtClean="0"/>
            </a:br>
            <a:endParaRPr lang="ru-RU" dirty="0"/>
          </a:p>
        </p:txBody>
      </p:sp>
      <p:graphicFrame>
        <p:nvGraphicFramePr>
          <p:cNvPr id="4" name="Таблица 3"/>
          <p:cNvGraphicFramePr>
            <a:graphicFrameLocks noGrp="1"/>
          </p:cNvGraphicFramePr>
          <p:nvPr/>
        </p:nvGraphicFramePr>
        <p:xfrm>
          <a:off x="5060731" y="299545"/>
          <a:ext cx="3673366" cy="6211614"/>
        </p:xfrm>
        <a:graphic>
          <a:graphicData uri="http://schemas.openxmlformats.org/drawingml/2006/table">
            <a:tbl>
              <a:tblPr>
                <a:tableStyleId>{2D5ABB26-0587-4C30-8999-92F81FD0307C}</a:tableStyleId>
              </a:tblPr>
              <a:tblGrid>
                <a:gridCol w="3673366"/>
              </a:tblGrid>
              <a:tr h="6211614">
                <a:tc>
                  <a:txBody>
                    <a:bodyPr/>
                    <a:lstStyle/>
                    <a:p>
                      <a:endParaRPr kumimoji="0" lang="ru-RU" sz="1800" kern="1200" dirty="0" smtClean="0">
                        <a:solidFill>
                          <a:schemeClr val="tx1"/>
                        </a:solidFill>
                        <a:latin typeface="+mn-lt"/>
                        <a:ea typeface="+mn-ea"/>
                        <a:cs typeface="+mn-cs"/>
                      </a:endParaRPr>
                    </a:p>
                    <a:p>
                      <a:endParaRPr kumimoji="0" lang="ru-RU" sz="1800" kern="1200" dirty="0" smtClean="0">
                        <a:solidFill>
                          <a:schemeClr val="tx1"/>
                        </a:solidFill>
                        <a:latin typeface="+mn-lt"/>
                        <a:ea typeface="+mn-ea"/>
                        <a:cs typeface="+mn-cs"/>
                      </a:endParaRPr>
                    </a:p>
                    <a:p>
                      <a:endParaRPr kumimoji="0" lang="ru-RU" sz="1800" kern="1200" dirty="0" smtClean="0">
                        <a:solidFill>
                          <a:schemeClr val="tx1"/>
                        </a:solidFill>
                        <a:latin typeface="+mn-lt"/>
                        <a:ea typeface="+mn-ea"/>
                        <a:cs typeface="+mn-cs"/>
                      </a:endParaRPr>
                    </a:p>
                    <a:p>
                      <a:endParaRPr kumimoji="0" lang="ru-RU" sz="1800" kern="1200" dirty="0" smtClean="0">
                        <a:solidFill>
                          <a:schemeClr val="tx1"/>
                        </a:solidFill>
                        <a:latin typeface="+mn-lt"/>
                        <a:ea typeface="+mn-ea"/>
                        <a:cs typeface="+mn-cs"/>
                      </a:endParaRPr>
                    </a:p>
                    <a:p>
                      <a:endParaRPr kumimoji="0" lang="ru-RU" sz="1800" kern="1200" dirty="0" smtClean="0">
                        <a:solidFill>
                          <a:schemeClr val="tx1"/>
                        </a:solidFill>
                        <a:latin typeface="+mn-lt"/>
                        <a:ea typeface="+mn-ea"/>
                        <a:cs typeface="+mn-cs"/>
                      </a:endParaRPr>
                    </a:p>
                    <a:p>
                      <a:endParaRPr kumimoji="0" lang="ru-RU" sz="1800" kern="1200" dirty="0" smtClean="0">
                        <a:solidFill>
                          <a:schemeClr val="tx1"/>
                        </a:solidFill>
                        <a:latin typeface="+mn-lt"/>
                        <a:ea typeface="+mn-ea"/>
                        <a:cs typeface="+mn-cs"/>
                      </a:endParaRPr>
                    </a:p>
                    <a:p>
                      <a:endParaRPr kumimoji="0" lang="ru-RU" sz="1800" kern="1200" dirty="0" smtClean="0">
                        <a:solidFill>
                          <a:schemeClr val="tx1"/>
                        </a:solidFill>
                        <a:latin typeface="+mn-lt"/>
                        <a:ea typeface="+mn-ea"/>
                        <a:cs typeface="+mn-cs"/>
                      </a:endParaRPr>
                    </a:p>
                    <a:p>
                      <a:endParaRPr kumimoji="0" lang="ru-RU" sz="1800" kern="1200" dirty="0" smtClean="0">
                        <a:solidFill>
                          <a:schemeClr val="tx1"/>
                        </a:solidFill>
                        <a:latin typeface="+mn-lt"/>
                        <a:ea typeface="+mn-ea"/>
                        <a:cs typeface="+mn-cs"/>
                      </a:endParaRPr>
                    </a:p>
                    <a:p>
                      <a:r>
                        <a:rPr kumimoji="0" lang="ru-RU" sz="2000" b="1" i="1" kern="1200" dirty="0" smtClean="0">
                          <a:solidFill>
                            <a:schemeClr val="tx1">
                              <a:lumMod val="75000"/>
                              <a:lumOff val="25000"/>
                            </a:schemeClr>
                          </a:solidFill>
                          <a:latin typeface="Times New Roman" pitchFamily="18" charset="0"/>
                          <a:ea typeface="+mn-ea"/>
                          <a:cs typeface="Times New Roman" pitchFamily="18" charset="0"/>
                        </a:rPr>
                        <a:t>Часто под готовностью к обучению подразумевают только определенный уровень знаний, умений, навыков ребенка, что само по себе тоже важно. </a:t>
                      </a:r>
                    </a:p>
                    <a:p>
                      <a:r>
                        <a:rPr kumimoji="0" lang="ru-RU" sz="2000" b="1" i="1" kern="1200" dirty="0" smtClean="0">
                          <a:solidFill>
                            <a:schemeClr val="tx1">
                              <a:lumMod val="75000"/>
                              <a:lumOff val="25000"/>
                            </a:schemeClr>
                          </a:solidFill>
                          <a:latin typeface="Times New Roman" pitchFamily="18" charset="0"/>
                          <a:ea typeface="+mn-ea"/>
                          <a:cs typeface="Times New Roman" pitchFamily="18" charset="0"/>
                        </a:rPr>
                        <a:t>Но это понятие шире и многообразнее. Самое главное при переходе на качественно новую ступень - </a:t>
                      </a:r>
                      <a:r>
                        <a:rPr kumimoji="0" lang="ru-RU" sz="2000" b="1" i="1" kern="1200" dirty="0" smtClean="0">
                          <a:solidFill>
                            <a:schemeClr val="tx1"/>
                          </a:solidFill>
                          <a:latin typeface="Times New Roman" pitchFamily="18" charset="0"/>
                          <a:ea typeface="+mn-ea"/>
                          <a:cs typeface="Times New Roman" pitchFamily="18" charset="0"/>
                        </a:rPr>
                        <a:t>психологическая готовность к учебной деятельности.</a:t>
                      </a:r>
                      <a:endParaRPr lang="ru-RU" sz="2000" b="1" i="1" dirty="0">
                        <a:latin typeface="Times New Roman" pitchFamily="18" charset="0"/>
                        <a:cs typeface="Times New Roman" pitchFamily="18" charset="0"/>
                      </a:endParaRPr>
                    </a:p>
                  </a:txBody>
                  <a:tcPr/>
                </a:tc>
              </a:tr>
            </a:tbl>
          </a:graphicData>
        </a:graphic>
      </p:graphicFrame>
      <p:pic>
        <p:nvPicPr>
          <p:cNvPr id="8" name="Рисунок 7" descr="90914981-cheap-seo-firms-tips-while-selecting-your-seo-firm.jpg"/>
          <p:cNvPicPr>
            <a:picLocks noChangeAspect="1"/>
          </p:cNvPicPr>
          <p:nvPr/>
        </p:nvPicPr>
        <p:blipFill>
          <a:blip r:embed="rId2" cstate="print"/>
          <a:stretch>
            <a:fillRect/>
          </a:stretch>
        </p:blipFill>
        <p:spPr>
          <a:xfrm>
            <a:off x="857224" y="3357562"/>
            <a:ext cx="2928934" cy="2928934"/>
          </a:xfrm>
          <a:prstGeom prst="rect">
            <a:avLst/>
          </a:prstGeom>
        </p:spPr>
      </p:pic>
      <p:pic>
        <p:nvPicPr>
          <p:cNvPr id="9" name="Рисунок 8" descr="1488176455233_default.jpg"/>
          <p:cNvPicPr>
            <a:picLocks noChangeAspect="1"/>
          </p:cNvPicPr>
          <p:nvPr/>
        </p:nvPicPr>
        <p:blipFill>
          <a:blip r:embed="rId3"/>
          <a:stretch>
            <a:fillRect/>
          </a:stretch>
        </p:blipFill>
        <p:spPr>
          <a:xfrm>
            <a:off x="4857752" y="0"/>
            <a:ext cx="3571868" cy="238243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68346"/>
          </a:xfrm>
        </p:spPr>
        <p:txBody>
          <a:bodyPr>
            <a:normAutofit fontScale="90000"/>
          </a:bodyPr>
          <a:lstStyle/>
          <a:p>
            <a:pPr algn="ctr"/>
            <a:r>
              <a:rPr lang="ru-RU" sz="3200" i="1" dirty="0" smtClean="0">
                <a:solidFill>
                  <a:srgbClr val="7030A0"/>
                </a:solidFill>
                <a:latin typeface="Times New Roman" pitchFamily="18" charset="0"/>
                <a:cs typeface="Times New Roman" pitchFamily="18" charset="0"/>
              </a:rPr>
              <a:t>Существует пять видов готовности к школе.</a:t>
            </a:r>
            <a:endParaRPr lang="ru-RU" sz="3200" dirty="0">
              <a:solidFill>
                <a:srgbClr val="7030A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357298"/>
            <a:ext cx="8258204" cy="5214974"/>
          </a:xfrm>
        </p:spPr>
        <p:txBody>
          <a:bodyPr>
            <a:normAutofit fontScale="85000" lnSpcReduction="20000"/>
          </a:bodyPr>
          <a:lstStyle/>
          <a:p>
            <a:pPr>
              <a:buNone/>
            </a:pPr>
            <a:r>
              <a:rPr lang="ru-RU" b="1" dirty="0" smtClean="0">
                <a:latin typeface="Times New Roman" pitchFamily="18" charset="0"/>
                <a:cs typeface="Times New Roman" pitchFamily="18" charset="0"/>
              </a:rPr>
              <a:t>1. </a:t>
            </a:r>
            <a:r>
              <a:rPr lang="ru-RU" i="1" dirty="0" smtClean="0">
                <a:latin typeface="Times New Roman" pitchFamily="18" charset="0"/>
                <a:cs typeface="Times New Roman" pitchFamily="18" charset="0"/>
              </a:rPr>
              <a:t>Прежде всего </a:t>
            </a:r>
            <a:r>
              <a:rPr lang="ru-RU" b="1" i="1" dirty="0" smtClean="0">
                <a:latin typeface="Times New Roman" pitchFamily="18" charset="0"/>
                <a:cs typeface="Times New Roman" pitchFamily="18" charset="0"/>
              </a:rPr>
              <a:t>- это сформированность желания учится - это мотивационная готовность, </a:t>
            </a:r>
            <a:r>
              <a:rPr lang="ru-RU" i="1" dirty="0" smtClean="0">
                <a:latin typeface="Times New Roman" pitchFamily="18" charset="0"/>
                <a:cs typeface="Times New Roman" pitchFamily="18" charset="0"/>
              </a:rPr>
              <a:t>которая включает в себя стремление идти в школу, его интерес к школе, желание познавать новое… </a:t>
            </a:r>
            <a:endParaRPr lang="ru-RU" i="1" dirty="0" smtClean="0">
              <a:latin typeface="Times New Roman" pitchFamily="18" charset="0"/>
              <a:cs typeface="Times New Roman" pitchFamily="18" charset="0"/>
            </a:endParaRPr>
          </a:p>
          <a:p>
            <a:pPr>
              <a:buNone/>
            </a:pPr>
            <a:r>
              <a:rPr lang="ru-RU" b="1" dirty="0" smtClean="0">
                <a:latin typeface="Times New Roman" pitchFamily="18" charset="0"/>
                <a:cs typeface="Times New Roman" pitchFamily="18" charset="0"/>
              </a:rPr>
              <a:t>Можно </a:t>
            </a:r>
            <a:r>
              <a:rPr lang="ru-RU" b="1" dirty="0" smtClean="0">
                <a:latin typeface="Times New Roman" pitchFamily="18" charset="0"/>
                <a:cs typeface="Times New Roman" pitchFamily="18" charset="0"/>
              </a:rPr>
              <a:t>задать ребенку вопросы:</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i="1" dirty="0" smtClean="0">
                <a:latin typeface="Times New Roman" pitchFamily="18" charset="0"/>
                <a:cs typeface="Times New Roman" pitchFamily="18" charset="0"/>
              </a:rPr>
              <a:t>«Хочешь ли ты идти в школу?</a:t>
            </a:r>
            <a:br>
              <a:rPr lang="ru-RU" i="1" dirty="0" smtClean="0">
                <a:latin typeface="Times New Roman" pitchFamily="18" charset="0"/>
                <a:cs typeface="Times New Roman" pitchFamily="18" charset="0"/>
              </a:rPr>
            </a:br>
            <a:r>
              <a:rPr lang="ru-RU" i="1" dirty="0" smtClean="0">
                <a:latin typeface="Times New Roman" pitchFamily="18" charset="0"/>
                <a:cs typeface="Times New Roman" pitchFamily="18" charset="0"/>
              </a:rPr>
              <a:t>- Что в школе самое важное?</a:t>
            </a:r>
            <a:br>
              <a:rPr lang="ru-RU" i="1" dirty="0" smtClean="0">
                <a:latin typeface="Times New Roman" pitchFamily="18" charset="0"/>
                <a:cs typeface="Times New Roman" pitchFamily="18" charset="0"/>
              </a:rPr>
            </a:br>
            <a:r>
              <a:rPr lang="ru-RU" i="1" dirty="0" smtClean="0">
                <a:latin typeface="Times New Roman" pitchFamily="18" charset="0"/>
                <a:cs typeface="Times New Roman" pitchFamily="18" charset="0"/>
              </a:rPr>
              <a:t>- Что самое интересное?</a:t>
            </a:r>
            <a:br>
              <a:rPr lang="ru-RU" i="1" dirty="0" smtClean="0">
                <a:latin typeface="Times New Roman" pitchFamily="18" charset="0"/>
                <a:cs typeface="Times New Roman" pitchFamily="18" charset="0"/>
              </a:rPr>
            </a:br>
            <a:r>
              <a:rPr lang="ru-RU" i="1" dirty="0" smtClean="0">
                <a:latin typeface="Times New Roman" pitchFamily="18" charset="0"/>
                <a:cs typeface="Times New Roman" pitchFamily="18" charset="0"/>
              </a:rPr>
              <a:t>- Если бы ты не ходил в детский сад, чем бы ты занимался</a:t>
            </a:r>
            <a:r>
              <a:rPr lang="ru-RU" i="1" dirty="0" smtClean="0">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Ответы </a:t>
            </a:r>
            <a:r>
              <a:rPr lang="ru-RU" dirty="0" smtClean="0">
                <a:latin typeface="Times New Roman" pitchFamily="18" charset="0"/>
                <a:cs typeface="Times New Roman" pitchFamily="18" charset="0"/>
              </a:rPr>
              <a:t>на эти вопросы помогут понять характер представлений </a:t>
            </a:r>
            <a:r>
              <a:rPr lang="ru-RU" dirty="0" smtClean="0">
                <a:latin typeface="Times New Roman" pitchFamily="18" charset="0"/>
                <a:cs typeface="Times New Roman" pitchFamily="18" charset="0"/>
              </a:rPr>
              <a:t>о школе</a:t>
            </a:r>
            <a:r>
              <a:rPr lang="ru-RU" dirty="0" smtClean="0">
                <a:latin typeface="Times New Roman" pitchFamily="18" charset="0"/>
                <a:cs typeface="Times New Roman" pitchFamily="18" charset="0"/>
              </a:rPr>
              <a:t>, наличие интереса к ней и желание познавать новое. </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И </a:t>
            </a:r>
            <a:r>
              <a:rPr lang="ru-RU" dirty="0" smtClean="0">
                <a:latin typeface="Times New Roman" pitchFamily="18" charset="0"/>
                <a:cs typeface="Times New Roman" pitchFamily="18" charset="0"/>
              </a:rPr>
              <a:t>если не достаточно у ребенка представлений о школе, то </a:t>
            </a:r>
            <a:r>
              <a:rPr lang="ru-RU" dirty="0" smtClean="0">
                <a:latin typeface="Times New Roman" pitchFamily="18" charset="0"/>
                <a:cs typeface="Times New Roman" pitchFamily="18" charset="0"/>
              </a:rPr>
              <a:t>их нужно </a:t>
            </a:r>
            <a:r>
              <a:rPr lang="ru-RU" dirty="0" smtClean="0">
                <a:latin typeface="Times New Roman" pitchFamily="18" charset="0"/>
                <a:cs typeface="Times New Roman" pitchFamily="18" charset="0"/>
              </a:rPr>
              <a:t>развивать</a:t>
            </a:r>
            <a:r>
              <a:rPr lang="ru-RU" dirty="0" smtClean="0">
                <a:latin typeface="Times New Roman" pitchFamily="18" charset="0"/>
                <a:cs typeface="Times New Roman" pitchFamily="18" charset="0"/>
              </a:rPr>
              <a:t>.</a:t>
            </a:r>
          </a:p>
          <a:p>
            <a:pPr>
              <a:buNone/>
            </a:pPr>
            <a:r>
              <a:rPr lang="ru-RU"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Но и это еще не все</a:t>
            </a:r>
            <a:r>
              <a:rPr lang="ru-RU" b="1" dirty="0" smtClean="0">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Существует огромная пропасть между</a:t>
            </a:r>
            <a:br>
              <a:rPr lang="ru-RU"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хочу в школу» </a:t>
            </a:r>
            <a:r>
              <a:rPr lang="ru-RU" dirty="0" smtClean="0">
                <a:latin typeface="Times New Roman" pitchFamily="18" charset="0"/>
                <a:cs typeface="Times New Roman" pitchFamily="18" charset="0"/>
              </a:rPr>
              <a:t>и </a:t>
            </a:r>
            <a:r>
              <a:rPr lang="ru-RU" b="1" dirty="0" smtClean="0">
                <a:latin typeface="Times New Roman" pitchFamily="18" charset="0"/>
                <a:cs typeface="Times New Roman" pitchFamily="18" charset="0"/>
              </a:rPr>
              <a:t>« надо» </a:t>
            </a:r>
            <a:r>
              <a:rPr lang="ru-RU" dirty="0" smtClean="0">
                <a:latin typeface="Times New Roman" pitchFamily="18" charset="0"/>
                <a:cs typeface="Times New Roman" pitchFamily="18" charset="0"/>
              </a:rPr>
              <a:t>учиться, работать. Без осознания этого «надо» ребенок не сможет успешно учиться, даже если перед школой он умеет читать, считать и писать.</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714612" y="285728"/>
            <a:ext cx="6143668" cy="6357982"/>
          </a:xfrm>
        </p:spPr>
        <p:txBody>
          <a:bodyPr>
            <a:normAutofit fontScale="92500" lnSpcReduction="20000"/>
          </a:bodyPr>
          <a:lstStyle/>
          <a:p>
            <a:pPr>
              <a:buNone/>
            </a:pPr>
            <a:r>
              <a:rPr lang="ru-RU" dirty="0" smtClean="0">
                <a:latin typeface="Times New Roman" pitchFamily="18" charset="0"/>
                <a:cs typeface="Times New Roman" pitchFamily="18" charset="0"/>
              </a:rPr>
              <a:t>2. Поэтому очень важно иметь </a:t>
            </a:r>
            <a:r>
              <a:rPr lang="ru-RU" b="1" dirty="0" smtClean="0">
                <a:latin typeface="Times New Roman" pitchFamily="18" charset="0"/>
                <a:cs typeface="Times New Roman" pitchFamily="18" charset="0"/>
              </a:rPr>
              <a:t>волевую готовность. </a:t>
            </a:r>
            <a:endParaRPr lang="ru-RU" b="1"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У </a:t>
            </a:r>
            <a:r>
              <a:rPr lang="ru-RU" dirty="0" smtClean="0">
                <a:latin typeface="Times New Roman" pitchFamily="18" charset="0"/>
                <a:cs typeface="Times New Roman" pitchFamily="18" charset="0"/>
              </a:rPr>
              <a:t>ребенка должен быть сформирован комплекс волевых качеств, без которых он не сможет выполнить задания учителя, не отвлекаться на уроке</a:t>
            </a:r>
            <a:r>
              <a:rPr lang="ru-RU" dirty="0" smtClean="0">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Волевая </a:t>
            </a:r>
            <a:r>
              <a:rPr lang="ru-RU" dirty="0" smtClean="0">
                <a:latin typeface="Times New Roman" pitchFamily="18" charset="0"/>
                <a:cs typeface="Times New Roman" pitchFamily="18" charset="0"/>
              </a:rPr>
              <a:t>готовность считается сформированной, если ребенок умеет ставить цель, принимать решения, намечать план действий, принимать усилия для его реализации, преодолевать препятствия. Обратите внимание умеет ли ваш ребенок сосредоточенно заниматься каким либо делом? (рисовать, лепить, мастерить и т.д.). </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Для </a:t>
            </a:r>
            <a:r>
              <a:rPr lang="ru-RU" dirty="0" smtClean="0">
                <a:latin typeface="Times New Roman" pitchFamily="18" charset="0"/>
                <a:cs typeface="Times New Roman" pitchFamily="18" charset="0"/>
              </a:rPr>
              <a:t>развития у детей волевых качеств и совершенствования всех действий произвольной </a:t>
            </a:r>
            <a:r>
              <a:rPr lang="ru-RU" dirty="0" err="1" smtClean="0">
                <a:latin typeface="Times New Roman" pitchFamily="18" charset="0"/>
                <a:cs typeface="Times New Roman" pitchFamily="18" charset="0"/>
              </a:rPr>
              <a:t>саморегуляции</a:t>
            </a:r>
            <a:r>
              <a:rPr lang="ru-RU" dirty="0" smtClean="0">
                <a:latin typeface="Times New Roman" pitchFamily="18" charset="0"/>
                <a:cs typeface="Times New Roman" pitchFamily="18" charset="0"/>
              </a:rPr>
              <a:t> наиболее эффективно конструирование </a:t>
            </a:r>
            <a:br>
              <a:rPr lang="ru-RU" dirty="0" smtClean="0">
                <a:latin typeface="Times New Roman" pitchFamily="18" charset="0"/>
                <a:cs typeface="Times New Roman" pitchFamily="18" charset="0"/>
              </a:rPr>
            </a:br>
            <a:r>
              <a:rPr lang="ru-RU" b="1" i="1" dirty="0" smtClean="0">
                <a:latin typeface="Times New Roman" pitchFamily="18" charset="0"/>
                <a:cs typeface="Times New Roman" pitchFamily="18" charset="0"/>
              </a:rPr>
              <a:t>( например, ребенок должен поставить цель, строить дом в соответствии с образцом, соблюдать порядок сборки, сверять свою постройку с эталоном).</a:t>
            </a:r>
          </a:p>
          <a:p>
            <a:endParaRPr lang="ru-RU" dirty="0"/>
          </a:p>
        </p:txBody>
      </p:sp>
      <p:pic>
        <p:nvPicPr>
          <p:cNvPr id="4" name="Рисунок 3" descr="lego_education.jpg"/>
          <p:cNvPicPr>
            <a:picLocks noChangeAspect="1"/>
          </p:cNvPicPr>
          <p:nvPr/>
        </p:nvPicPr>
        <p:blipFill>
          <a:blip r:embed="rId2" cstate="print"/>
          <a:stretch>
            <a:fillRect/>
          </a:stretch>
        </p:blipFill>
        <p:spPr>
          <a:xfrm>
            <a:off x="285720" y="785794"/>
            <a:ext cx="2213072" cy="1474459"/>
          </a:xfrm>
          <a:prstGeom prst="rect">
            <a:avLst/>
          </a:prstGeom>
        </p:spPr>
      </p:pic>
      <p:pic>
        <p:nvPicPr>
          <p:cNvPr id="5" name="Рисунок 4" descr="сынок-отца-чертежа-94695971.jpg"/>
          <p:cNvPicPr>
            <a:picLocks noChangeAspect="1"/>
          </p:cNvPicPr>
          <p:nvPr/>
        </p:nvPicPr>
        <p:blipFill>
          <a:blip r:embed="rId3"/>
          <a:stretch>
            <a:fillRect/>
          </a:stretch>
        </p:blipFill>
        <p:spPr>
          <a:xfrm>
            <a:off x="214282" y="2428868"/>
            <a:ext cx="2438400" cy="2249424"/>
          </a:xfrm>
          <a:prstGeom prst="rect">
            <a:avLst/>
          </a:prstGeom>
        </p:spPr>
      </p:pic>
      <p:pic>
        <p:nvPicPr>
          <p:cNvPr id="6" name="Рисунок 5" descr="1023469857.jpg"/>
          <p:cNvPicPr>
            <a:picLocks noChangeAspect="1"/>
          </p:cNvPicPr>
          <p:nvPr/>
        </p:nvPicPr>
        <p:blipFill>
          <a:blip r:embed="rId4" cstate="print"/>
          <a:stretch>
            <a:fillRect/>
          </a:stretch>
        </p:blipFill>
        <p:spPr>
          <a:xfrm>
            <a:off x="285720" y="5072074"/>
            <a:ext cx="2571736" cy="144445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488" y="214290"/>
            <a:ext cx="5857916" cy="6259662"/>
          </a:xfrm>
        </p:spPr>
        <p:txBody>
          <a:bodyPr>
            <a:normAutofit fontScale="85000" lnSpcReduction="10000"/>
          </a:bodyPr>
          <a:lstStyle/>
          <a:p>
            <a:pPr>
              <a:buNone/>
            </a:pPr>
            <a:r>
              <a:rPr lang="ru-RU" dirty="0" smtClean="0">
                <a:latin typeface="Times New Roman" pitchFamily="18" charset="0"/>
                <a:cs typeface="Times New Roman" pitchFamily="18" charset="0"/>
              </a:rPr>
              <a:t>3. </a:t>
            </a:r>
            <a:r>
              <a:rPr lang="ru-RU" b="1" dirty="0" smtClean="0">
                <a:latin typeface="Times New Roman" pitchFamily="18" charset="0"/>
                <a:cs typeface="Times New Roman" pitchFamily="18" charset="0"/>
              </a:rPr>
              <a:t>Социально - психологическая готовность к школьному обучению</a:t>
            </a:r>
            <a:r>
              <a:rPr lang="ru-RU"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Этот </a:t>
            </a:r>
            <a:r>
              <a:rPr lang="ru-RU" dirty="0" smtClean="0">
                <a:latin typeface="Times New Roman" pitchFamily="18" charset="0"/>
                <a:cs typeface="Times New Roman" pitchFamily="18" charset="0"/>
              </a:rPr>
              <a:t>компонент включает в себя формирование качеств, благодаря которым они могли бы общаться с другими детьми и учителями</a:t>
            </a:r>
            <a:r>
              <a:rPr lang="ru-RU" dirty="0" smtClean="0">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Ребенок приходит в школу, класс, где дети заняты общим делом, и ему необходимо обладать гибкими способами установления взаимоотношений с другими людьми. </a:t>
            </a:r>
            <a:r>
              <a:rPr lang="ru-RU" b="1" i="1" dirty="0" smtClean="0">
                <a:latin typeface="Times New Roman" pitchFamily="18" charset="0"/>
                <a:cs typeface="Times New Roman" pitchFamily="18" charset="0"/>
              </a:rPr>
              <a:t>Необходимы умения</a:t>
            </a:r>
            <a:r>
              <a:rPr lang="ru-RU" dirty="0" smtClean="0">
                <a:latin typeface="Times New Roman" pitchFamily="18" charset="0"/>
                <a:cs typeface="Times New Roman" pitchFamily="18" charset="0"/>
              </a:rPr>
              <a:t>: войти в детское общество, действовать совместно с другими, уступать, защищаться. Он должен ясно себе представлять, что придется обходиться какое то время без мамы, и в этот период самостоятельно решать все возникающие проблемы</a:t>
            </a:r>
            <a:r>
              <a:rPr lang="ru-RU" dirty="0" smtClean="0">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А если самому справится не удается, нужно попросить о помощи других детей или совершенно другого человека учительницу </a:t>
            </a:r>
            <a:r>
              <a:rPr lang="ru-RU" b="1" i="1" dirty="0" smtClean="0">
                <a:latin typeface="Times New Roman" pitchFamily="18" charset="0"/>
                <a:cs typeface="Times New Roman" pitchFamily="18" charset="0"/>
              </a:rPr>
              <a:t>(поэтому обратите внимание на то, как ваш ребенок умеет общаться, легко ли вступает в контакт со взрослыми и детьми).</a:t>
            </a:r>
          </a:p>
          <a:p>
            <a:endParaRPr lang="ru-RU" dirty="0"/>
          </a:p>
        </p:txBody>
      </p:sp>
      <p:pic>
        <p:nvPicPr>
          <p:cNvPr id="4" name="Рисунок 3" descr="15280227704c327acc.jpg"/>
          <p:cNvPicPr>
            <a:picLocks noChangeAspect="1"/>
          </p:cNvPicPr>
          <p:nvPr/>
        </p:nvPicPr>
        <p:blipFill>
          <a:blip r:embed="rId2" cstate="print"/>
          <a:stretch>
            <a:fillRect/>
          </a:stretch>
        </p:blipFill>
        <p:spPr>
          <a:xfrm>
            <a:off x="214282" y="214291"/>
            <a:ext cx="2571768" cy="1714512"/>
          </a:xfrm>
          <a:prstGeom prst="rect">
            <a:avLst/>
          </a:prstGeom>
        </p:spPr>
      </p:pic>
      <p:pic>
        <p:nvPicPr>
          <p:cNvPr id="5" name="Рисунок 4" descr="0120519_01.jpg"/>
          <p:cNvPicPr>
            <a:picLocks noChangeAspect="1"/>
          </p:cNvPicPr>
          <p:nvPr/>
        </p:nvPicPr>
        <p:blipFill>
          <a:blip r:embed="rId3" cstate="print"/>
          <a:stretch>
            <a:fillRect/>
          </a:stretch>
        </p:blipFill>
        <p:spPr>
          <a:xfrm>
            <a:off x="285720" y="5000636"/>
            <a:ext cx="2698429" cy="1646228"/>
          </a:xfrm>
          <a:prstGeom prst="rect">
            <a:avLst/>
          </a:prstGeom>
        </p:spPr>
      </p:pic>
      <p:pic>
        <p:nvPicPr>
          <p:cNvPr id="6" name="Рисунок 5" descr="ThinkstockPhotos-179211364-min.jpg"/>
          <p:cNvPicPr>
            <a:picLocks noChangeAspect="1"/>
          </p:cNvPicPr>
          <p:nvPr/>
        </p:nvPicPr>
        <p:blipFill>
          <a:blip r:embed="rId4" cstate="print"/>
          <a:stretch>
            <a:fillRect/>
          </a:stretch>
        </p:blipFill>
        <p:spPr>
          <a:xfrm>
            <a:off x="214282" y="2643182"/>
            <a:ext cx="2678925" cy="17859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285984" y="428604"/>
            <a:ext cx="6643734" cy="6429396"/>
          </a:xfrm>
        </p:spPr>
        <p:txBody>
          <a:bodyPr>
            <a:normAutofit fontScale="92500" lnSpcReduction="20000"/>
          </a:bodyPr>
          <a:lstStyle/>
          <a:p>
            <a:pPr marL="273050" indent="-273050">
              <a:buNone/>
            </a:pPr>
            <a:r>
              <a:rPr lang="ru-RU" sz="1800" dirty="0" smtClean="0">
                <a:latin typeface="Times New Roman" pitchFamily="18" charset="0"/>
                <a:cs typeface="Times New Roman" pitchFamily="18" charset="0"/>
              </a:rPr>
              <a:t>4.Очень важна для успешного обучения в школе </a:t>
            </a:r>
            <a:r>
              <a:rPr lang="ru-RU" sz="1800" b="1" dirty="0" smtClean="0">
                <a:latin typeface="Times New Roman" pitchFamily="18" charset="0"/>
                <a:cs typeface="Times New Roman" pitchFamily="18" charset="0"/>
              </a:rPr>
              <a:t>умственная готовность</a:t>
            </a:r>
            <a:r>
              <a:rPr lang="ru-RU" sz="1800" dirty="0" smtClean="0">
                <a:latin typeface="Times New Roman" pitchFamily="18" charset="0"/>
                <a:cs typeface="Times New Roman" pitchFamily="18" charset="0"/>
              </a:rPr>
              <a:t>. </a:t>
            </a:r>
          </a:p>
          <a:p>
            <a:pPr marL="273050" indent="-273050">
              <a:buNone/>
            </a:pPr>
            <a:r>
              <a:rPr lang="ru-RU" sz="1800" b="1" dirty="0" smtClean="0">
                <a:latin typeface="Times New Roman" pitchFamily="18" charset="0"/>
                <a:cs typeface="Times New Roman" pitchFamily="18" charset="0"/>
              </a:rPr>
              <a:t>Она предполагает:</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дифференцированное восприятие;</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аналитическое мышление: способность постижения основных признаков и связей между явлениями, способность воспроизвести образец;</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рациональный подход к действительности (ослабление роли фантазии);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логическое запоминание;</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интерес к знаниям, процессу их получения за счет дополнительных усилий;</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овладение на слух разговорной речью и способность к пониманию и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применению символов;</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развитие тонких движений руки и зрительно-двигательных координаций.</a:t>
            </a:r>
            <a:br>
              <a:rPr lang="ru-RU" sz="1800" dirty="0" smtClean="0">
                <a:latin typeface="Times New Roman" pitchFamily="18" charset="0"/>
                <a:cs typeface="Times New Roman" pitchFamily="18" charset="0"/>
              </a:rPr>
            </a:br>
            <a:endParaRPr lang="ru-RU" sz="1800" dirty="0" smtClean="0">
              <a:latin typeface="Times New Roman" pitchFamily="18" charset="0"/>
              <a:cs typeface="Times New Roman" pitchFamily="18" charset="0"/>
            </a:endParaRPr>
          </a:p>
          <a:p>
            <a:pPr marL="273050" indent="-273050">
              <a:buNone/>
            </a:pPr>
            <a:r>
              <a:rPr lang="ru-RU" sz="1800" dirty="0" smtClean="0">
                <a:latin typeface="Times New Roman" pitchFamily="18" charset="0"/>
                <a:cs typeface="Times New Roman" pitchFamily="18" charset="0"/>
              </a:rPr>
              <a:t>Сформированности представления о пространстве и времени, о животном растительном мире, об общественных явлениях.</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Побеседуйте с ребенком, знает ли он, что такое «слева», «справа», «внизу», «вверху». Разбирается ли он в отличии «вчера» от «сегодня» и «завтра». Дайте ему предмет, имеющий сложное строение, понаблюдайте, умеет ли он выделять главные части, делать выводы и умозаключения. </a:t>
            </a:r>
          </a:p>
          <a:p>
            <a:pPr marL="273050" indent="-273050">
              <a:buNone/>
            </a:pP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endParaRPr lang="ru-RU" dirty="0"/>
          </a:p>
        </p:txBody>
      </p:sp>
      <p:pic>
        <p:nvPicPr>
          <p:cNvPr id="5" name="Рисунок 4" descr="1488176455233_default.jpg"/>
          <p:cNvPicPr>
            <a:picLocks noChangeAspect="1"/>
          </p:cNvPicPr>
          <p:nvPr/>
        </p:nvPicPr>
        <p:blipFill>
          <a:blip r:embed="rId2" cstate="print"/>
          <a:stretch>
            <a:fillRect/>
          </a:stretch>
        </p:blipFill>
        <p:spPr>
          <a:xfrm>
            <a:off x="0" y="2500306"/>
            <a:ext cx="2357422" cy="1572401"/>
          </a:xfrm>
          <a:prstGeom prst="rect">
            <a:avLst/>
          </a:prstGeom>
        </p:spPr>
      </p:pic>
      <p:pic>
        <p:nvPicPr>
          <p:cNvPr id="6" name="Рисунок 5" descr="unnamed.jpg"/>
          <p:cNvPicPr>
            <a:picLocks noChangeAspect="1"/>
          </p:cNvPicPr>
          <p:nvPr/>
        </p:nvPicPr>
        <p:blipFill>
          <a:blip r:embed="rId3" cstate="print"/>
          <a:stretch>
            <a:fillRect/>
          </a:stretch>
        </p:blipFill>
        <p:spPr>
          <a:xfrm>
            <a:off x="285720" y="4500570"/>
            <a:ext cx="2000264" cy="2000264"/>
          </a:xfrm>
          <a:prstGeom prst="rect">
            <a:avLst/>
          </a:prstGeom>
        </p:spPr>
      </p:pic>
      <p:pic>
        <p:nvPicPr>
          <p:cNvPr id="7" name="Рисунок 6" descr="15280227704c327acc.jpg"/>
          <p:cNvPicPr>
            <a:picLocks noChangeAspect="1"/>
          </p:cNvPicPr>
          <p:nvPr/>
        </p:nvPicPr>
        <p:blipFill>
          <a:blip r:embed="rId4" cstate="print"/>
          <a:stretch>
            <a:fillRect/>
          </a:stretch>
        </p:blipFill>
        <p:spPr>
          <a:xfrm>
            <a:off x="214282" y="1000108"/>
            <a:ext cx="2143140" cy="142876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1214422"/>
          </a:xfrm>
        </p:spPr>
        <p:txBody>
          <a:bodyPr>
            <a:normAutofit fontScale="90000"/>
          </a:bodyPr>
          <a:lstStyle/>
          <a:p>
            <a:pPr algn="ctr"/>
            <a:r>
              <a:rPr lang="ru-RU" sz="3100" i="1" dirty="0" smtClean="0">
                <a:solidFill>
                  <a:schemeClr val="tx1"/>
                </a:solidFill>
                <a:latin typeface="Times New Roman" pitchFamily="18" charset="0"/>
                <a:cs typeface="Times New Roman" pitchFamily="18" charset="0"/>
              </a:rPr>
              <a:t>Кроме </a:t>
            </a:r>
            <a:r>
              <a:rPr lang="ru-RU" sz="3100" i="1" dirty="0" smtClean="0">
                <a:solidFill>
                  <a:schemeClr val="tx1"/>
                </a:solidFill>
                <a:latin typeface="Times New Roman" pitchFamily="18" charset="0"/>
                <a:cs typeface="Times New Roman" pitchFamily="18" charset="0"/>
              </a:rPr>
              <a:t>этого ребенку поступающими в школу необходимо знать:</a:t>
            </a:r>
            <a:r>
              <a:rPr lang="ru-RU" dirty="0" smtClean="0"/>
              <a:t/>
            </a:r>
            <a:br>
              <a:rPr lang="ru-RU" dirty="0" smtClean="0"/>
            </a:br>
            <a:endParaRPr lang="ru-RU" dirty="0"/>
          </a:p>
        </p:txBody>
      </p:sp>
      <p:sp>
        <p:nvSpPr>
          <p:cNvPr id="3" name="Содержимое 2"/>
          <p:cNvSpPr>
            <a:spLocks noGrp="1"/>
          </p:cNvSpPr>
          <p:nvPr>
            <p:ph sz="quarter" idx="1"/>
          </p:nvPr>
        </p:nvSpPr>
        <p:spPr>
          <a:xfrm>
            <a:off x="457200" y="1142984"/>
            <a:ext cx="7615262" cy="5330968"/>
          </a:xfrm>
        </p:spPr>
        <p:txBody>
          <a:bodyPr/>
          <a:lstStyle/>
          <a:p>
            <a:r>
              <a:rPr lang="ru-RU"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Свое имя, отчество, фамилию.</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Свой возраст (желательно дату рождения).</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Свой домашний адрес.</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Город, где живет, достопримечательности, страну.</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Фамилию, отчество родителей, их профессию.</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Времена года и последовательность месяцев</a:t>
            </a:r>
            <a:r>
              <a:rPr lang="ru-RU" dirty="0" smtClean="0"/>
              <a:t>.</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800" b="1" i="1" dirty="0" smtClean="0">
                <a:latin typeface="Times New Roman" pitchFamily="18" charset="0"/>
                <a:cs typeface="Times New Roman" pitchFamily="18" charset="0"/>
              </a:rPr>
              <a:t> Гимнастика мозга:</a:t>
            </a:r>
            <a:r>
              <a:rPr lang="ru-RU" dirty="0" smtClean="0"/>
              <a:t/>
            </a:r>
            <a:br>
              <a:rPr lang="ru-RU" dirty="0" smtClean="0"/>
            </a:br>
            <a:endParaRPr lang="ru-RU" dirty="0"/>
          </a:p>
        </p:txBody>
      </p:sp>
      <p:sp>
        <p:nvSpPr>
          <p:cNvPr id="3" name="Содержимое 2"/>
          <p:cNvSpPr>
            <a:spLocks noGrp="1"/>
          </p:cNvSpPr>
          <p:nvPr>
            <p:ph sz="quarter" idx="1"/>
          </p:nvPr>
        </p:nvSpPr>
        <p:spPr>
          <a:xfrm>
            <a:off x="1571604" y="1071546"/>
            <a:ext cx="7286676" cy="5402406"/>
          </a:xfrm>
        </p:spPr>
        <p:txBody>
          <a:bodyPr>
            <a:normAutofit fontScale="85000" lnSpcReduction="20000"/>
          </a:bodyPr>
          <a:lstStyle/>
          <a:p>
            <a:pPr>
              <a:buNone/>
            </a:pPr>
            <a:r>
              <a:rPr lang="ru-RU" i="1" dirty="0" smtClean="0">
                <a:latin typeface="Times New Roman" pitchFamily="18" charset="0"/>
                <a:cs typeface="Times New Roman" pitchFamily="18" charset="0"/>
              </a:rPr>
              <a:t>«</a:t>
            </a:r>
            <a:r>
              <a:rPr lang="ru-RU" b="1" i="1" dirty="0" smtClean="0">
                <a:latin typeface="Times New Roman" pitchFamily="18" charset="0"/>
                <a:cs typeface="Times New Roman" pitchFamily="18" charset="0"/>
              </a:rPr>
              <a:t>Колечко»</a:t>
            </a:r>
            <a:r>
              <a:rPr lang="ru-RU" i="1" dirty="0" smtClean="0">
                <a:latin typeface="Times New Roman" pitchFamily="18" charset="0"/>
                <a:cs typeface="Times New Roman" pitchFamily="18" charset="0"/>
              </a:rPr>
              <a:t> - поочередно перебираем пальцы рук, соединяя их в кольцо с большим пальцем.</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i="1" dirty="0" smtClean="0">
                <a:latin typeface="Times New Roman" pitchFamily="18" charset="0"/>
                <a:cs typeface="Times New Roman" pitchFamily="18" charset="0"/>
              </a:rPr>
              <a:t>От указательного пальца к мизинцу и обратно, сначала 1 рукой, затем другой.</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b="1" i="1" dirty="0" smtClean="0">
                <a:latin typeface="Times New Roman" pitchFamily="18" charset="0"/>
                <a:cs typeface="Times New Roman" pitchFamily="18" charset="0"/>
              </a:rPr>
              <a:t>«Кулак, ребро, ладонь</a:t>
            </a:r>
            <a:r>
              <a:rPr lang="ru-RU" i="1" dirty="0" smtClean="0">
                <a:latin typeface="Times New Roman" pitchFamily="18" charset="0"/>
                <a:cs typeface="Times New Roman" pitchFamily="18" charset="0"/>
              </a:rPr>
              <a:t>» - сначала правой, затем левой, затем вместе 2 руками.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b="1" i="1" dirty="0" smtClean="0">
                <a:latin typeface="Times New Roman" pitchFamily="18" charset="0"/>
                <a:cs typeface="Times New Roman" pitchFamily="18" charset="0"/>
              </a:rPr>
              <a:t>«Ухо – нос»</a:t>
            </a:r>
            <a:r>
              <a:rPr lang="ru-RU" i="1" dirty="0" smtClean="0">
                <a:latin typeface="Times New Roman" pitchFamily="18" charset="0"/>
                <a:cs typeface="Times New Roman" pitchFamily="18" charset="0"/>
              </a:rPr>
              <a:t> - левой рукой взяться за кончик носа, правой за противоположное ухо, затем одновременно опустить руки, хлопнуть в ладоши и поменять положение.</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i="1" dirty="0" smtClean="0">
                <a:latin typeface="Times New Roman" pitchFamily="18" charset="0"/>
                <a:cs typeface="Times New Roman" pitchFamily="18" charset="0"/>
              </a:rPr>
              <a:t>«</a:t>
            </a:r>
            <a:r>
              <a:rPr lang="ru-RU" b="1" i="1" dirty="0" smtClean="0">
                <a:latin typeface="Times New Roman" pitchFamily="18" charset="0"/>
                <a:cs typeface="Times New Roman" pitchFamily="18" charset="0"/>
              </a:rPr>
              <a:t>Симметричные рисунки</a:t>
            </a:r>
            <a:r>
              <a:rPr lang="ru-RU" i="1" dirty="0" smtClean="0">
                <a:latin typeface="Times New Roman" pitchFamily="18" charset="0"/>
                <a:cs typeface="Times New Roman" pitchFamily="18" charset="0"/>
              </a:rPr>
              <a:t>» - рисовать в воздухе обеими руками зеркально симметричные рисунки (начинить лучше с одного предмета, круглого, яблока). Можно и на бумаге. При выполнении этого упражнения расслабляются глаза и руки. Когда деятельность обоих полушарий синхронизируется, заметно увеличивается эффективность работы всего мозга</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i="1" dirty="0" smtClean="0">
                <a:latin typeface="Times New Roman" pitchFamily="18" charset="0"/>
                <a:cs typeface="Times New Roman" pitchFamily="18" charset="0"/>
              </a:rPr>
              <a:t>«</a:t>
            </a:r>
            <a:r>
              <a:rPr lang="ru-RU" b="1" i="1" dirty="0" smtClean="0">
                <a:latin typeface="Times New Roman" pitchFamily="18" charset="0"/>
                <a:cs typeface="Times New Roman" pitchFamily="18" charset="0"/>
              </a:rPr>
              <a:t>Лягушка»</a:t>
            </a:r>
            <a:r>
              <a:rPr lang="ru-RU" i="1" dirty="0" smtClean="0">
                <a:latin typeface="Times New Roman" pitchFamily="18" charset="0"/>
                <a:cs typeface="Times New Roman" pitchFamily="18" charset="0"/>
              </a:rPr>
              <a:t> - Одна рука сжата в кулак, другая лежит на </a:t>
            </a:r>
            <a:r>
              <a:rPr lang="ru-RU" b="1" i="1" dirty="0" smtClean="0">
                <a:latin typeface="Times New Roman" pitchFamily="18" charset="0"/>
                <a:cs typeface="Times New Roman" pitchFamily="18" charset="0"/>
              </a:rPr>
              <a:t>столе</a:t>
            </a:r>
            <a:r>
              <a:rPr lang="ru-RU" i="1" dirty="0" smtClean="0">
                <a:latin typeface="Times New Roman" pitchFamily="18" charset="0"/>
                <a:cs typeface="Times New Roman" pitchFamily="18" charset="0"/>
              </a:rPr>
              <a:t> ладошкой. Одновременно менять положение рук.</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i="1" dirty="0" smtClean="0">
                <a:latin typeface="Times New Roman" pitchFamily="18" charset="0"/>
                <a:cs typeface="Times New Roman" pitchFamily="18" charset="0"/>
              </a:rPr>
              <a:t>«</a:t>
            </a:r>
            <a:r>
              <a:rPr lang="ru-RU" b="1" i="1" dirty="0" smtClean="0">
                <a:latin typeface="Times New Roman" pitchFamily="18" charset="0"/>
                <a:cs typeface="Times New Roman" pitchFamily="18" charset="0"/>
              </a:rPr>
              <a:t>Лезгинка»</a:t>
            </a:r>
            <a:r>
              <a:rPr lang="ru-RU" i="1" dirty="0" smtClean="0">
                <a:latin typeface="Times New Roman" pitchFamily="18" charset="0"/>
                <a:cs typeface="Times New Roman" pitchFamily="18" charset="0"/>
              </a:rPr>
              <a:t> - Ребенок складывает левую руку в кулак, большой палец отставляет в сторону, кулак разворачивает пальцами к себе. Правой рукой прикасается к мизинцу левой. После этого меняет положение рук.</a:t>
            </a:r>
            <a:endParaRPr lang="ru-RU" dirty="0" smtClean="0">
              <a:latin typeface="Times New Roman" pitchFamily="18" charset="0"/>
              <a:cs typeface="Times New Roman" pitchFamily="18" charset="0"/>
            </a:endParaRPr>
          </a:p>
          <a:p>
            <a:endParaRPr lang="ru-RU" dirty="0"/>
          </a:p>
        </p:txBody>
      </p:sp>
      <p:pic>
        <p:nvPicPr>
          <p:cNvPr id="4" name="Рисунок 3" descr="brain_PNG82.png"/>
          <p:cNvPicPr>
            <a:picLocks noChangeAspect="1"/>
          </p:cNvPicPr>
          <p:nvPr/>
        </p:nvPicPr>
        <p:blipFill>
          <a:blip r:embed="rId2"/>
          <a:stretch>
            <a:fillRect/>
          </a:stretch>
        </p:blipFill>
        <p:spPr>
          <a:xfrm>
            <a:off x="0" y="0"/>
            <a:ext cx="1889764" cy="1883668"/>
          </a:xfrm>
          <a:prstGeom prst="rect">
            <a:avLst/>
          </a:prstGeom>
        </p:spPr>
      </p:pic>
      <p:pic>
        <p:nvPicPr>
          <p:cNvPr id="5" name="Рисунок 4" descr="90914981-cheap-seo-firms-tips-while-selecting-your-seo-firm.jpg"/>
          <p:cNvPicPr>
            <a:picLocks noChangeAspect="1"/>
          </p:cNvPicPr>
          <p:nvPr/>
        </p:nvPicPr>
        <p:blipFill>
          <a:blip r:embed="rId3" cstate="print"/>
          <a:stretch>
            <a:fillRect/>
          </a:stretch>
        </p:blipFill>
        <p:spPr>
          <a:xfrm>
            <a:off x="0" y="5000636"/>
            <a:ext cx="1857364" cy="185736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000364" y="285728"/>
            <a:ext cx="5857916" cy="6572272"/>
          </a:xfrm>
        </p:spPr>
        <p:txBody>
          <a:bodyPr>
            <a:normAutofit/>
          </a:bodyPr>
          <a:lstStyle/>
          <a:p>
            <a:pPr>
              <a:buNone/>
            </a:pPr>
            <a:r>
              <a:rPr lang="ru-RU" sz="2800" dirty="0" smtClean="0">
                <a:latin typeface="Times New Roman" pitchFamily="18" charset="0"/>
                <a:cs typeface="Times New Roman" pitchFamily="18" charset="0"/>
              </a:rPr>
              <a:t>5.</a:t>
            </a:r>
            <a:r>
              <a:rPr lang="ru-RU" sz="2800" b="1" dirty="0" smtClean="0">
                <a:latin typeface="Times New Roman" pitchFamily="18" charset="0"/>
                <a:cs typeface="Times New Roman" pitchFamily="18" charset="0"/>
              </a:rPr>
              <a:t>Умение учится</a:t>
            </a:r>
            <a:r>
              <a:rPr lang="ru-RU" sz="2800" dirty="0" smtClean="0">
                <a:latin typeface="Times New Roman" pitchFamily="18" charset="0"/>
                <a:cs typeface="Times New Roman" pitchFamily="18" charset="0"/>
              </a:rPr>
              <a:t> – пятый компонент психологической готовности к школьному обучению. </a:t>
            </a:r>
            <a:endParaRPr lang="ru-RU" sz="2800" dirty="0" smtClean="0">
              <a:latin typeface="Times New Roman" pitchFamily="18" charset="0"/>
              <a:cs typeface="Times New Roman" pitchFamily="18" charset="0"/>
            </a:endParaRPr>
          </a:p>
          <a:p>
            <a:pPr>
              <a:buNone/>
            </a:pPr>
            <a:r>
              <a:rPr lang="ru-RU" sz="2800" dirty="0" smtClean="0">
                <a:latin typeface="Times New Roman" pitchFamily="18" charset="0"/>
                <a:cs typeface="Times New Roman" pitchFamily="18" charset="0"/>
              </a:rPr>
              <a:t>Он </a:t>
            </a:r>
            <a:r>
              <a:rPr lang="ru-RU" sz="2800" dirty="0" smtClean="0">
                <a:latin typeface="Times New Roman" pitchFamily="18" charset="0"/>
                <a:cs typeface="Times New Roman" pitchFamily="18" charset="0"/>
              </a:rPr>
              <a:t>включает в себя умение слушать и слышать взрослого, подчиняться его указаниям, планировать, контролировать и оценивать свою деятельность, если в любой ситуации, ответит на вопросы: </a:t>
            </a:r>
            <a:endParaRPr lang="ru-RU" sz="2800" dirty="0" smtClean="0">
              <a:latin typeface="Times New Roman" pitchFamily="18" charset="0"/>
              <a:cs typeface="Times New Roman" pitchFamily="18" charset="0"/>
            </a:endParaRPr>
          </a:p>
          <a:p>
            <a:pPr>
              <a:buNone/>
            </a:pPr>
            <a:r>
              <a:rPr lang="ru-RU" sz="2800"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Что ты будешь делать? </a:t>
            </a:r>
            <a:endParaRPr lang="ru-RU" sz="2800" dirty="0" smtClean="0">
              <a:latin typeface="Times New Roman" pitchFamily="18" charset="0"/>
              <a:cs typeface="Times New Roman" pitchFamily="18" charset="0"/>
            </a:endParaRPr>
          </a:p>
          <a:p>
            <a:pPr>
              <a:buNone/>
            </a:pPr>
            <a:r>
              <a:rPr lang="ru-RU" sz="2800" dirty="0" smtClean="0">
                <a:latin typeface="Times New Roman" pitchFamily="18" charset="0"/>
                <a:cs typeface="Times New Roman" pitchFamily="18" charset="0"/>
              </a:rPr>
              <a:t>Как </a:t>
            </a:r>
            <a:r>
              <a:rPr lang="ru-RU" sz="2800" dirty="0" smtClean="0">
                <a:latin typeface="Times New Roman" pitchFamily="18" charset="0"/>
                <a:cs typeface="Times New Roman" pitchFamily="18" charset="0"/>
              </a:rPr>
              <a:t>ты будешь делать? </a:t>
            </a:r>
            <a:endParaRPr lang="ru-RU" sz="2800" dirty="0" smtClean="0">
              <a:latin typeface="Times New Roman" pitchFamily="18" charset="0"/>
              <a:cs typeface="Times New Roman" pitchFamily="18" charset="0"/>
            </a:endParaRPr>
          </a:p>
          <a:p>
            <a:pPr>
              <a:buNone/>
            </a:pPr>
            <a:r>
              <a:rPr lang="ru-RU" sz="2800" dirty="0" smtClean="0">
                <a:latin typeface="Times New Roman" pitchFamily="18" charset="0"/>
                <a:cs typeface="Times New Roman" pitchFamily="18" charset="0"/>
              </a:rPr>
              <a:t>Какие </a:t>
            </a:r>
            <a:r>
              <a:rPr lang="ru-RU" sz="2800" dirty="0" smtClean="0">
                <a:latin typeface="Times New Roman" pitchFamily="18" charset="0"/>
                <a:cs typeface="Times New Roman" pitchFamily="18" charset="0"/>
              </a:rPr>
              <a:t>предметы тебе понадобятся? </a:t>
            </a:r>
            <a:endParaRPr lang="ru-RU" sz="2800" dirty="0" smtClean="0">
              <a:latin typeface="Times New Roman" pitchFamily="18" charset="0"/>
              <a:cs typeface="Times New Roman" pitchFamily="18" charset="0"/>
            </a:endParaRPr>
          </a:p>
          <a:p>
            <a:pPr>
              <a:buNone/>
            </a:pPr>
            <a:r>
              <a:rPr lang="ru-RU" sz="2800" dirty="0" smtClean="0">
                <a:latin typeface="Times New Roman" pitchFamily="18" charset="0"/>
                <a:cs typeface="Times New Roman" pitchFamily="18" charset="0"/>
              </a:rPr>
              <a:t>Как </a:t>
            </a:r>
            <a:r>
              <a:rPr lang="ru-RU" sz="2800" dirty="0" smtClean="0">
                <a:latin typeface="Times New Roman" pitchFamily="18" charset="0"/>
                <a:cs typeface="Times New Roman" pitchFamily="18" charset="0"/>
              </a:rPr>
              <a:t>ты сделал хорошо или плохо?</a:t>
            </a:r>
            <a:r>
              <a:rPr lang="ru-RU" dirty="0" smtClean="0"/>
              <a:t/>
            </a:r>
            <a:br>
              <a:rPr lang="ru-RU" dirty="0" smtClean="0"/>
            </a:br>
            <a:endParaRPr lang="ru-RU" dirty="0" smtClean="0"/>
          </a:p>
          <a:p>
            <a:endParaRPr lang="ru-RU" dirty="0"/>
          </a:p>
        </p:txBody>
      </p:sp>
      <p:pic>
        <p:nvPicPr>
          <p:cNvPr id="4" name="Рисунок 3" descr="15280227704c327acc.jpg"/>
          <p:cNvPicPr>
            <a:picLocks noChangeAspect="1"/>
          </p:cNvPicPr>
          <p:nvPr/>
        </p:nvPicPr>
        <p:blipFill>
          <a:blip r:embed="rId2" cstate="print"/>
          <a:stretch>
            <a:fillRect/>
          </a:stretch>
        </p:blipFill>
        <p:spPr>
          <a:xfrm>
            <a:off x="285720" y="857232"/>
            <a:ext cx="2571768" cy="1714512"/>
          </a:xfrm>
          <a:prstGeom prst="rect">
            <a:avLst/>
          </a:prstGeom>
        </p:spPr>
      </p:pic>
      <p:pic>
        <p:nvPicPr>
          <p:cNvPr id="5" name="Рисунок 4" descr="1488176455233_default.jpg"/>
          <p:cNvPicPr>
            <a:picLocks noChangeAspect="1"/>
          </p:cNvPicPr>
          <p:nvPr/>
        </p:nvPicPr>
        <p:blipFill>
          <a:blip r:embed="rId3" cstate="print"/>
          <a:stretch>
            <a:fillRect/>
          </a:stretch>
        </p:blipFill>
        <p:spPr>
          <a:xfrm>
            <a:off x="285720" y="3786190"/>
            <a:ext cx="2644138" cy="176364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100</TotalTime>
  <Words>253</Words>
  <Application>Microsoft Office PowerPoint</Application>
  <PresentationFormat>Экран (4:3)</PresentationFormat>
  <Paragraphs>62</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Эркер</vt:lpstr>
      <vt:lpstr>«Секреты родительского мастерства!»</vt:lpstr>
      <vt:lpstr>Слайд 2</vt:lpstr>
      <vt:lpstr>Существует пять видов готовности к школе.</vt:lpstr>
      <vt:lpstr>Слайд 4</vt:lpstr>
      <vt:lpstr>Слайд 5</vt:lpstr>
      <vt:lpstr>Слайд 6</vt:lpstr>
      <vt:lpstr>Кроме этого ребенку поступающими в школу необходимо знать: </vt:lpstr>
      <vt:lpstr> Гимнастика мозга: </vt:lpstr>
      <vt:lpstr>Слайд 9</vt:lpstr>
      <vt:lpstr>Слайд 10</vt:lpstr>
      <vt:lpstr>Слайд 11</vt:lpstr>
      <vt:lpstr>Ресурсы .</vt:lpstr>
    </vt:vector>
  </TitlesOfParts>
  <Company>ДОМ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Наташа</dc:creator>
  <cp:lastModifiedBy>Наташа</cp:lastModifiedBy>
  <cp:revision>12</cp:revision>
  <dcterms:created xsi:type="dcterms:W3CDTF">2020-05-01T13:04:23Z</dcterms:created>
  <dcterms:modified xsi:type="dcterms:W3CDTF">2020-05-01T14:45:13Z</dcterms:modified>
</cp:coreProperties>
</file>